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11"/>
    <p:restoredTop sz="94727"/>
  </p:normalViewPr>
  <p:slideViewPr>
    <p:cSldViewPr snapToGrid="0" snapToObjects="1">
      <p:cViewPr>
        <p:scale>
          <a:sx n="50" d="100"/>
          <a:sy n="50" d="100"/>
        </p:scale>
        <p:origin x="600"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C68A28C-10EE-47DA-9875-9741218ACC5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FEE5862-FD3C-4958-9F72-A911D1D028F4}">
      <dgm:prSet/>
      <dgm:spPr/>
      <dgm:t>
        <a:bodyPr/>
        <a:lstStyle/>
        <a:p>
          <a:r>
            <a:rPr lang="en-US"/>
            <a:t>Planting interval studies show good evidence for “short term priority effects” on inter-specific competition.</a:t>
          </a:r>
        </a:p>
      </dgm:t>
    </dgm:pt>
    <dgm:pt modelId="{E936FCFC-0386-47E0-B6F3-C217C1F492F0}" type="parTrans" cxnId="{7799786C-EADB-4D1F-B626-EC3C06A2A30C}">
      <dgm:prSet/>
      <dgm:spPr/>
      <dgm:t>
        <a:bodyPr/>
        <a:lstStyle/>
        <a:p>
          <a:endParaRPr lang="en-US"/>
        </a:p>
      </dgm:t>
    </dgm:pt>
    <dgm:pt modelId="{2E3DB489-9EF7-47CE-AC27-9659E4AC5208}" type="sibTrans" cxnId="{7799786C-EADB-4D1F-B626-EC3C06A2A30C}">
      <dgm:prSet/>
      <dgm:spPr/>
      <dgm:t>
        <a:bodyPr/>
        <a:lstStyle/>
        <a:p>
          <a:endParaRPr lang="en-US"/>
        </a:p>
      </dgm:t>
    </dgm:pt>
    <dgm:pt modelId="{8F48EB5D-7065-4418-ACB1-3FF6DB750B9E}">
      <dgm:prSet/>
      <dgm:spPr/>
      <dgm:t>
        <a:bodyPr/>
        <a:lstStyle/>
        <a:p>
          <a:r>
            <a:rPr lang="en-US"/>
            <a:t>Intervals usually 2 weeks minimum, always with grassland species. Unclear how biologically relevant these are for other systems.</a:t>
          </a:r>
        </a:p>
      </dgm:t>
    </dgm:pt>
    <dgm:pt modelId="{C0CD01CF-5048-4F7E-99B6-6B7E3BF07BFD}" type="parTrans" cxnId="{8FD18F22-1BA5-4F80-A1B5-BF167FE8C90B}">
      <dgm:prSet/>
      <dgm:spPr/>
      <dgm:t>
        <a:bodyPr/>
        <a:lstStyle/>
        <a:p>
          <a:endParaRPr lang="en-US"/>
        </a:p>
      </dgm:t>
    </dgm:pt>
    <dgm:pt modelId="{5BA867C2-FD1A-47D0-B9F1-7E4053B662F3}" type="sibTrans" cxnId="{8FD18F22-1BA5-4F80-A1B5-BF167FE8C90B}">
      <dgm:prSet/>
      <dgm:spPr/>
      <dgm:t>
        <a:bodyPr/>
        <a:lstStyle/>
        <a:p>
          <a:endParaRPr lang="en-US"/>
        </a:p>
      </dgm:t>
    </dgm:pt>
    <dgm:pt modelId="{8839D50D-346C-454B-BB13-AD85060ADBDF}">
      <dgm:prSet/>
      <dgm:spPr/>
      <dgm:t>
        <a:bodyPr/>
        <a:lstStyle/>
        <a:p>
          <a:r>
            <a:rPr lang="en-US" dirty="0" err="1"/>
            <a:t>Eg.</a:t>
          </a:r>
          <a:r>
            <a:rPr lang="en-US" dirty="0"/>
            <a:t> For seeds with dormancy or spring germinators in general, rate of release for dormancy (climate sensitivity) mediates SPEs.</a:t>
          </a:r>
        </a:p>
      </dgm:t>
    </dgm:pt>
    <dgm:pt modelId="{25DBE07C-91A3-43CB-8025-94A038055EFB}" type="parTrans" cxnId="{660D9494-F5C3-41FE-A9C7-409355C06FBB}">
      <dgm:prSet/>
      <dgm:spPr/>
      <dgm:t>
        <a:bodyPr/>
        <a:lstStyle/>
        <a:p>
          <a:endParaRPr lang="en-US"/>
        </a:p>
      </dgm:t>
    </dgm:pt>
    <dgm:pt modelId="{CCF6C939-69DD-42C2-A0BC-97FA31E97132}" type="sibTrans" cxnId="{660D9494-F5C3-41FE-A9C7-409355C06FBB}">
      <dgm:prSet/>
      <dgm:spPr/>
      <dgm:t>
        <a:bodyPr/>
        <a:lstStyle/>
        <a:p>
          <a:endParaRPr lang="en-US"/>
        </a:p>
      </dgm:t>
    </dgm:pt>
    <dgm:pt modelId="{9A2FC297-68D4-024C-B9B0-27CF02A16D58}" type="pres">
      <dgm:prSet presAssocID="{BC68A28C-10EE-47DA-9875-9741218ACC57}" presName="linear" presStyleCnt="0">
        <dgm:presLayoutVars>
          <dgm:animLvl val="lvl"/>
          <dgm:resizeHandles val="exact"/>
        </dgm:presLayoutVars>
      </dgm:prSet>
      <dgm:spPr/>
    </dgm:pt>
    <dgm:pt modelId="{08031CAB-A949-994D-9162-7E46DB20CA81}" type="pres">
      <dgm:prSet presAssocID="{BFEE5862-FD3C-4958-9F72-A911D1D028F4}" presName="parentText" presStyleLbl="node1" presStyleIdx="0" presStyleCnt="3">
        <dgm:presLayoutVars>
          <dgm:chMax val="0"/>
          <dgm:bulletEnabled val="1"/>
        </dgm:presLayoutVars>
      </dgm:prSet>
      <dgm:spPr/>
    </dgm:pt>
    <dgm:pt modelId="{F308EFEB-5559-114D-B645-4A10CD429CAC}" type="pres">
      <dgm:prSet presAssocID="{2E3DB489-9EF7-47CE-AC27-9659E4AC5208}" presName="spacer" presStyleCnt="0"/>
      <dgm:spPr/>
    </dgm:pt>
    <dgm:pt modelId="{C76295AA-EA60-C74A-B475-45193F607545}" type="pres">
      <dgm:prSet presAssocID="{8F48EB5D-7065-4418-ACB1-3FF6DB750B9E}" presName="parentText" presStyleLbl="node1" presStyleIdx="1" presStyleCnt="3">
        <dgm:presLayoutVars>
          <dgm:chMax val="0"/>
          <dgm:bulletEnabled val="1"/>
        </dgm:presLayoutVars>
      </dgm:prSet>
      <dgm:spPr/>
    </dgm:pt>
    <dgm:pt modelId="{751E5D88-CEA1-0C42-850D-66231CC0F5D4}" type="pres">
      <dgm:prSet presAssocID="{5BA867C2-FD1A-47D0-B9F1-7E4053B662F3}" presName="spacer" presStyleCnt="0"/>
      <dgm:spPr/>
    </dgm:pt>
    <dgm:pt modelId="{E4C49592-9F63-0041-8885-97F4F3608A99}" type="pres">
      <dgm:prSet presAssocID="{8839D50D-346C-454B-BB13-AD85060ADBDF}" presName="parentText" presStyleLbl="node1" presStyleIdx="2" presStyleCnt="3">
        <dgm:presLayoutVars>
          <dgm:chMax val="0"/>
          <dgm:bulletEnabled val="1"/>
        </dgm:presLayoutVars>
      </dgm:prSet>
      <dgm:spPr/>
    </dgm:pt>
  </dgm:ptLst>
  <dgm:cxnLst>
    <dgm:cxn modelId="{98C97F20-22A0-A64D-8F30-A761A36B1C53}" type="presOf" srcId="{BFEE5862-FD3C-4958-9F72-A911D1D028F4}" destId="{08031CAB-A949-994D-9162-7E46DB20CA81}" srcOrd="0" destOrd="0" presId="urn:microsoft.com/office/officeart/2005/8/layout/vList2"/>
    <dgm:cxn modelId="{1C131322-B0B6-F04E-95FF-ED13ED8E8C3C}" type="presOf" srcId="{BC68A28C-10EE-47DA-9875-9741218ACC57}" destId="{9A2FC297-68D4-024C-B9B0-27CF02A16D58}" srcOrd="0" destOrd="0" presId="urn:microsoft.com/office/officeart/2005/8/layout/vList2"/>
    <dgm:cxn modelId="{8FD18F22-1BA5-4F80-A1B5-BF167FE8C90B}" srcId="{BC68A28C-10EE-47DA-9875-9741218ACC57}" destId="{8F48EB5D-7065-4418-ACB1-3FF6DB750B9E}" srcOrd="1" destOrd="0" parTransId="{C0CD01CF-5048-4F7E-99B6-6B7E3BF07BFD}" sibTransId="{5BA867C2-FD1A-47D0-B9F1-7E4053B662F3}"/>
    <dgm:cxn modelId="{7799786C-EADB-4D1F-B626-EC3C06A2A30C}" srcId="{BC68A28C-10EE-47DA-9875-9741218ACC57}" destId="{BFEE5862-FD3C-4958-9F72-A911D1D028F4}" srcOrd="0" destOrd="0" parTransId="{E936FCFC-0386-47E0-B6F3-C217C1F492F0}" sibTransId="{2E3DB489-9EF7-47CE-AC27-9659E4AC5208}"/>
    <dgm:cxn modelId="{660D9494-F5C3-41FE-A9C7-409355C06FBB}" srcId="{BC68A28C-10EE-47DA-9875-9741218ACC57}" destId="{8839D50D-346C-454B-BB13-AD85060ADBDF}" srcOrd="2" destOrd="0" parTransId="{25DBE07C-91A3-43CB-8025-94A038055EFB}" sibTransId="{CCF6C939-69DD-42C2-A0BC-97FA31E97132}"/>
    <dgm:cxn modelId="{30B9F5D8-FACB-1E4E-BB06-57AFB41CDDE8}" type="presOf" srcId="{8839D50D-346C-454B-BB13-AD85060ADBDF}" destId="{E4C49592-9F63-0041-8885-97F4F3608A99}" srcOrd="0" destOrd="0" presId="urn:microsoft.com/office/officeart/2005/8/layout/vList2"/>
    <dgm:cxn modelId="{166520F7-24E5-4442-9390-4DCCCCE15465}" type="presOf" srcId="{8F48EB5D-7065-4418-ACB1-3FF6DB750B9E}" destId="{C76295AA-EA60-C74A-B475-45193F607545}" srcOrd="0" destOrd="0" presId="urn:microsoft.com/office/officeart/2005/8/layout/vList2"/>
    <dgm:cxn modelId="{092A3B99-3DFF-FE46-A1C3-4A35009FBDA6}" type="presParOf" srcId="{9A2FC297-68D4-024C-B9B0-27CF02A16D58}" destId="{08031CAB-A949-994D-9162-7E46DB20CA81}" srcOrd="0" destOrd="0" presId="urn:microsoft.com/office/officeart/2005/8/layout/vList2"/>
    <dgm:cxn modelId="{145C2408-C3C0-F84B-A5EA-55F77FB05D70}" type="presParOf" srcId="{9A2FC297-68D4-024C-B9B0-27CF02A16D58}" destId="{F308EFEB-5559-114D-B645-4A10CD429CAC}" srcOrd="1" destOrd="0" presId="urn:microsoft.com/office/officeart/2005/8/layout/vList2"/>
    <dgm:cxn modelId="{60FEF78C-8474-A541-AD42-B4909304EA49}" type="presParOf" srcId="{9A2FC297-68D4-024C-B9B0-27CF02A16D58}" destId="{C76295AA-EA60-C74A-B475-45193F607545}" srcOrd="2" destOrd="0" presId="urn:microsoft.com/office/officeart/2005/8/layout/vList2"/>
    <dgm:cxn modelId="{3E55D6F0-595E-9D48-817C-8BC760E6B243}" type="presParOf" srcId="{9A2FC297-68D4-024C-B9B0-27CF02A16D58}" destId="{751E5D88-CEA1-0C42-850D-66231CC0F5D4}" srcOrd="3" destOrd="0" presId="urn:microsoft.com/office/officeart/2005/8/layout/vList2"/>
    <dgm:cxn modelId="{091563BD-1922-FE41-9B88-4A525DCAB09B}" type="presParOf" srcId="{9A2FC297-68D4-024C-B9B0-27CF02A16D58}" destId="{E4C49592-9F63-0041-8885-97F4F3608A9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DFE9A9-6DBC-4CB7-BB5C-3433EC12C1F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8347AF4-01D3-4DBA-811B-DE51F72512D7}">
      <dgm:prSet/>
      <dgm:spPr/>
      <dgm:t>
        <a:bodyPr/>
        <a:lstStyle/>
        <a:p>
          <a:r>
            <a:rPr lang="en-US"/>
            <a:t>Q1: For temperate herbs, are inter-specific climate sensitives different enough to generate SPEs?</a:t>
          </a:r>
        </a:p>
      </dgm:t>
    </dgm:pt>
    <dgm:pt modelId="{8BB4CBA4-3700-4F2D-9A0E-6996B4CA4FF9}" type="parTrans" cxnId="{B3BEAAD2-7BDE-496A-9244-55B550676AD4}">
      <dgm:prSet/>
      <dgm:spPr/>
      <dgm:t>
        <a:bodyPr/>
        <a:lstStyle/>
        <a:p>
          <a:endParaRPr lang="en-US"/>
        </a:p>
      </dgm:t>
    </dgm:pt>
    <dgm:pt modelId="{2792E540-108B-4054-A2C8-DC6F91530DD0}" type="sibTrans" cxnId="{B3BEAAD2-7BDE-496A-9244-55B550676AD4}">
      <dgm:prSet/>
      <dgm:spPr/>
      <dgm:t>
        <a:bodyPr/>
        <a:lstStyle/>
        <a:p>
          <a:endParaRPr lang="en-US"/>
        </a:p>
      </dgm:t>
    </dgm:pt>
    <dgm:pt modelId="{EE3D4AAC-DD2C-4D88-BE06-1EB84CD97E13}">
      <dgm:prSet/>
      <dgm:spPr/>
      <dgm:t>
        <a:bodyPr/>
        <a:lstStyle/>
        <a:p>
          <a:r>
            <a:rPr lang="en-US"/>
            <a:t>Q2: Does this matter to competition?</a:t>
          </a:r>
        </a:p>
      </dgm:t>
    </dgm:pt>
    <dgm:pt modelId="{C5829C29-B874-47F9-97F3-58156E261985}" type="parTrans" cxnId="{316A784C-A6DC-4C66-88BE-07B75517FA55}">
      <dgm:prSet/>
      <dgm:spPr/>
      <dgm:t>
        <a:bodyPr/>
        <a:lstStyle/>
        <a:p>
          <a:endParaRPr lang="en-US"/>
        </a:p>
      </dgm:t>
    </dgm:pt>
    <dgm:pt modelId="{998AFB8F-DBA9-4EB1-A406-FAA732AD65ED}" type="sibTrans" cxnId="{316A784C-A6DC-4C66-88BE-07B75517FA55}">
      <dgm:prSet/>
      <dgm:spPr/>
      <dgm:t>
        <a:bodyPr/>
        <a:lstStyle/>
        <a:p>
          <a:endParaRPr lang="en-US"/>
        </a:p>
      </dgm:t>
    </dgm:pt>
    <dgm:pt modelId="{F38CEC19-5693-4E1E-AD3D-2D5AA1BE1884}" type="pres">
      <dgm:prSet presAssocID="{34DFE9A9-6DBC-4CB7-BB5C-3433EC12C1F8}" presName="root" presStyleCnt="0">
        <dgm:presLayoutVars>
          <dgm:dir/>
          <dgm:resizeHandles val="exact"/>
        </dgm:presLayoutVars>
      </dgm:prSet>
      <dgm:spPr/>
    </dgm:pt>
    <dgm:pt modelId="{34902D08-5040-4BC7-9C54-287A51092F72}" type="pres">
      <dgm:prSet presAssocID="{28347AF4-01D3-4DBA-811B-DE51F72512D7}" presName="compNode" presStyleCnt="0"/>
      <dgm:spPr/>
    </dgm:pt>
    <dgm:pt modelId="{696B614D-9E6E-412C-B264-1F7BBA8566C9}" type="pres">
      <dgm:prSet presAssocID="{28347AF4-01D3-4DBA-811B-DE51F72512D7}" presName="bgRect" presStyleLbl="bgShp" presStyleIdx="0" presStyleCnt="2"/>
      <dgm:spPr/>
    </dgm:pt>
    <dgm:pt modelId="{B981FA52-905D-4172-A0E2-CB2CBEBE4D52}" type="pres">
      <dgm:prSet presAssocID="{28347AF4-01D3-4DBA-811B-DE51F72512D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cculent"/>
        </a:ext>
      </dgm:extLst>
    </dgm:pt>
    <dgm:pt modelId="{0A9985A8-FA68-4203-8258-B35D42D325B0}" type="pres">
      <dgm:prSet presAssocID="{28347AF4-01D3-4DBA-811B-DE51F72512D7}" presName="spaceRect" presStyleCnt="0"/>
      <dgm:spPr/>
    </dgm:pt>
    <dgm:pt modelId="{B82B16A4-D88B-47E9-BD08-792B46B912FA}" type="pres">
      <dgm:prSet presAssocID="{28347AF4-01D3-4DBA-811B-DE51F72512D7}" presName="parTx" presStyleLbl="revTx" presStyleIdx="0" presStyleCnt="2">
        <dgm:presLayoutVars>
          <dgm:chMax val="0"/>
          <dgm:chPref val="0"/>
        </dgm:presLayoutVars>
      </dgm:prSet>
      <dgm:spPr/>
    </dgm:pt>
    <dgm:pt modelId="{1E5E3196-9FB2-4F02-A413-D713CCA60D65}" type="pres">
      <dgm:prSet presAssocID="{2792E540-108B-4054-A2C8-DC6F91530DD0}" presName="sibTrans" presStyleCnt="0"/>
      <dgm:spPr/>
    </dgm:pt>
    <dgm:pt modelId="{48036E47-C99E-4F20-A887-38A4ACEF3931}" type="pres">
      <dgm:prSet presAssocID="{EE3D4AAC-DD2C-4D88-BE06-1EB84CD97E13}" presName="compNode" presStyleCnt="0"/>
      <dgm:spPr/>
    </dgm:pt>
    <dgm:pt modelId="{EFD77FAA-0EFC-4230-ACF1-3E4775FB1231}" type="pres">
      <dgm:prSet presAssocID="{EE3D4AAC-DD2C-4D88-BE06-1EB84CD97E13}" presName="bgRect" presStyleLbl="bgShp" presStyleIdx="1" presStyleCnt="2"/>
      <dgm:spPr/>
    </dgm:pt>
    <dgm:pt modelId="{F07EEBB5-DCAB-42D9-8AAC-C082CAC935C9}" type="pres">
      <dgm:prSet presAssocID="{EE3D4AAC-DD2C-4D88-BE06-1EB84CD97E1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A5B88A1E-C484-4312-83D5-2A53BE9A8819}" type="pres">
      <dgm:prSet presAssocID="{EE3D4AAC-DD2C-4D88-BE06-1EB84CD97E13}" presName="spaceRect" presStyleCnt="0"/>
      <dgm:spPr/>
    </dgm:pt>
    <dgm:pt modelId="{072E302B-AB6A-4A50-945A-3C390C209432}" type="pres">
      <dgm:prSet presAssocID="{EE3D4AAC-DD2C-4D88-BE06-1EB84CD97E13}" presName="parTx" presStyleLbl="revTx" presStyleIdx="1" presStyleCnt="2">
        <dgm:presLayoutVars>
          <dgm:chMax val="0"/>
          <dgm:chPref val="0"/>
        </dgm:presLayoutVars>
      </dgm:prSet>
      <dgm:spPr/>
    </dgm:pt>
  </dgm:ptLst>
  <dgm:cxnLst>
    <dgm:cxn modelId="{38243808-A98E-47FB-9BFD-243DE9D4231E}" type="presOf" srcId="{EE3D4AAC-DD2C-4D88-BE06-1EB84CD97E13}" destId="{072E302B-AB6A-4A50-945A-3C390C209432}" srcOrd="0" destOrd="0" presId="urn:microsoft.com/office/officeart/2018/2/layout/IconVerticalSolidList"/>
    <dgm:cxn modelId="{F73DCE48-5985-4E78-9CFC-537A9DA506EE}" type="presOf" srcId="{28347AF4-01D3-4DBA-811B-DE51F72512D7}" destId="{B82B16A4-D88B-47E9-BD08-792B46B912FA}" srcOrd="0" destOrd="0" presId="urn:microsoft.com/office/officeart/2018/2/layout/IconVerticalSolidList"/>
    <dgm:cxn modelId="{316A784C-A6DC-4C66-88BE-07B75517FA55}" srcId="{34DFE9A9-6DBC-4CB7-BB5C-3433EC12C1F8}" destId="{EE3D4AAC-DD2C-4D88-BE06-1EB84CD97E13}" srcOrd="1" destOrd="0" parTransId="{C5829C29-B874-47F9-97F3-58156E261985}" sibTransId="{998AFB8F-DBA9-4EB1-A406-FAA732AD65ED}"/>
    <dgm:cxn modelId="{E0FD4752-2350-4896-BFD1-FC72AB8F935A}" type="presOf" srcId="{34DFE9A9-6DBC-4CB7-BB5C-3433EC12C1F8}" destId="{F38CEC19-5693-4E1E-AD3D-2D5AA1BE1884}" srcOrd="0" destOrd="0" presId="urn:microsoft.com/office/officeart/2018/2/layout/IconVerticalSolidList"/>
    <dgm:cxn modelId="{B3BEAAD2-7BDE-496A-9244-55B550676AD4}" srcId="{34DFE9A9-6DBC-4CB7-BB5C-3433EC12C1F8}" destId="{28347AF4-01D3-4DBA-811B-DE51F72512D7}" srcOrd="0" destOrd="0" parTransId="{8BB4CBA4-3700-4F2D-9A0E-6996B4CA4FF9}" sibTransId="{2792E540-108B-4054-A2C8-DC6F91530DD0}"/>
    <dgm:cxn modelId="{4259BDA4-4730-40C4-8556-06BFB8ECC340}" type="presParOf" srcId="{F38CEC19-5693-4E1E-AD3D-2D5AA1BE1884}" destId="{34902D08-5040-4BC7-9C54-287A51092F72}" srcOrd="0" destOrd="0" presId="urn:microsoft.com/office/officeart/2018/2/layout/IconVerticalSolidList"/>
    <dgm:cxn modelId="{80A6D33D-CCFF-4185-9E54-D27E7305694F}" type="presParOf" srcId="{34902D08-5040-4BC7-9C54-287A51092F72}" destId="{696B614D-9E6E-412C-B264-1F7BBA8566C9}" srcOrd="0" destOrd="0" presId="urn:microsoft.com/office/officeart/2018/2/layout/IconVerticalSolidList"/>
    <dgm:cxn modelId="{C3978AB1-F9B9-415E-B3DF-17224C45B940}" type="presParOf" srcId="{34902D08-5040-4BC7-9C54-287A51092F72}" destId="{B981FA52-905D-4172-A0E2-CB2CBEBE4D52}" srcOrd="1" destOrd="0" presId="urn:microsoft.com/office/officeart/2018/2/layout/IconVerticalSolidList"/>
    <dgm:cxn modelId="{541A47BF-E493-4765-89CF-F7906DCEFA8B}" type="presParOf" srcId="{34902D08-5040-4BC7-9C54-287A51092F72}" destId="{0A9985A8-FA68-4203-8258-B35D42D325B0}" srcOrd="2" destOrd="0" presId="urn:microsoft.com/office/officeart/2018/2/layout/IconVerticalSolidList"/>
    <dgm:cxn modelId="{3C32B462-E1BF-4D0C-8EB4-5B9BBA34F7EB}" type="presParOf" srcId="{34902D08-5040-4BC7-9C54-287A51092F72}" destId="{B82B16A4-D88B-47E9-BD08-792B46B912FA}" srcOrd="3" destOrd="0" presId="urn:microsoft.com/office/officeart/2018/2/layout/IconVerticalSolidList"/>
    <dgm:cxn modelId="{B0E0A8ED-7726-43E0-AA4F-1B18EFC4D3D0}" type="presParOf" srcId="{F38CEC19-5693-4E1E-AD3D-2D5AA1BE1884}" destId="{1E5E3196-9FB2-4F02-A413-D713CCA60D65}" srcOrd="1" destOrd="0" presId="urn:microsoft.com/office/officeart/2018/2/layout/IconVerticalSolidList"/>
    <dgm:cxn modelId="{CD0B0E03-A3CE-40F5-9253-5988B4023FCE}" type="presParOf" srcId="{F38CEC19-5693-4E1E-AD3D-2D5AA1BE1884}" destId="{48036E47-C99E-4F20-A887-38A4ACEF3931}" srcOrd="2" destOrd="0" presId="urn:microsoft.com/office/officeart/2018/2/layout/IconVerticalSolidList"/>
    <dgm:cxn modelId="{B079EE0D-C2B1-4D46-A416-AB58F86FD760}" type="presParOf" srcId="{48036E47-C99E-4F20-A887-38A4ACEF3931}" destId="{EFD77FAA-0EFC-4230-ACF1-3E4775FB1231}" srcOrd="0" destOrd="0" presId="urn:microsoft.com/office/officeart/2018/2/layout/IconVerticalSolidList"/>
    <dgm:cxn modelId="{ED892EFC-6F52-429F-977D-E76E3EC36A96}" type="presParOf" srcId="{48036E47-C99E-4F20-A887-38A4ACEF3931}" destId="{F07EEBB5-DCAB-42D9-8AAC-C082CAC935C9}" srcOrd="1" destOrd="0" presId="urn:microsoft.com/office/officeart/2018/2/layout/IconVerticalSolidList"/>
    <dgm:cxn modelId="{E9307F8A-294A-4E83-886D-D10992088827}" type="presParOf" srcId="{48036E47-C99E-4F20-A887-38A4ACEF3931}" destId="{A5B88A1E-C484-4312-83D5-2A53BE9A8819}" srcOrd="2" destOrd="0" presId="urn:microsoft.com/office/officeart/2018/2/layout/IconVerticalSolidList"/>
    <dgm:cxn modelId="{AC4F4C5D-CE50-49DD-B00C-3F1C00699E4D}" type="presParOf" srcId="{48036E47-C99E-4F20-A887-38A4ACEF3931}" destId="{072E302B-AB6A-4A50-945A-3C390C2094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31CAB-A949-994D-9162-7E46DB20CA81}">
      <dsp:nvSpPr>
        <dsp:cNvPr id="0" name=""/>
        <dsp:cNvSpPr/>
      </dsp:nvSpPr>
      <dsp:spPr>
        <a:xfrm>
          <a:off x="0" y="727221"/>
          <a:ext cx="7582448" cy="15947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Planting interval studies show good evidence for “short term priority effects” on inter-specific competition.</a:t>
          </a:r>
        </a:p>
      </dsp:txBody>
      <dsp:txXfrm>
        <a:off x="77847" y="805068"/>
        <a:ext cx="7426754" cy="1439016"/>
      </dsp:txXfrm>
    </dsp:sp>
    <dsp:sp modelId="{C76295AA-EA60-C74A-B475-45193F607545}">
      <dsp:nvSpPr>
        <dsp:cNvPr id="0" name=""/>
        <dsp:cNvSpPr/>
      </dsp:nvSpPr>
      <dsp:spPr>
        <a:xfrm>
          <a:off x="0" y="2405451"/>
          <a:ext cx="7582448" cy="159471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Intervals usually 2 weeks minimum, always with grassland species. Unclear how biologically relevant these are for other systems.</a:t>
          </a:r>
        </a:p>
      </dsp:txBody>
      <dsp:txXfrm>
        <a:off x="77847" y="2483298"/>
        <a:ext cx="7426754" cy="1439016"/>
      </dsp:txXfrm>
    </dsp:sp>
    <dsp:sp modelId="{E4C49592-9F63-0041-8885-97F4F3608A99}">
      <dsp:nvSpPr>
        <dsp:cNvPr id="0" name=""/>
        <dsp:cNvSpPr/>
      </dsp:nvSpPr>
      <dsp:spPr>
        <a:xfrm>
          <a:off x="0" y="4083681"/>
          <a:ext cx="7582448" cy="159471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err="1"/>
            <a:t>Eg.</a:t>
          </a:r>
          <a:r>
            <a:rPr lang="en-US" sz="2900" kern="1200" dirty="0"/>
            <a:t> For seeds with dormancy or spring germinators in general, rate of release for dormancy (climate sensitivity) mediates SPEs.</a:t>
          </a:r>
        </a:p>
      </dsp:txBody>
      <dsp:txXfrm>
        <a:off x="77847" y="4161528"/>
        <a:ext cx="7426754" cy="1439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B614D-9E6E-412C-B264-1F7BBA8566C9}">
      <dsp:nvSpPr>
        <dsp:cNvPr id="0" name=""/>
        <dsp:cNvSpPr/>
      </dsp:nvSpPr>
      <dsp:spPr>
        <a:xfrm>
          <a:off x="0" y="737006"/>
          <a:ext cx="10506456" cy="1360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81FA52-905D-4172-A0E2-CB2CBEBE4D52}">
      <dsp:nvSpPr>
        <dsp:cNvPr id="0" name=""/>
        <dsp:cNvSpPr/>
      </dsp:nvSpPr>
      <dsp:spPr>
        <a:xfrm>
          <a:off x="411589" y="1043147"/>
          <a:ext cx="748344" cy="7483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2B16A4-D88B-47E9-BD08-792B46B912FA}">
      <dsp:nvSpPr>
        <dsp:cNvPr id="0" name=""/>
        <dsp:cNvSpPr/>
      </dsp:nvSpPr>
      <dsp:spPr>
        <a:xfrm>
          <a:off x="1571524" y="737006"/>
          <a:ext cx="8934931" cy="136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144000" rIns="144000" bIns="144000" numCol="1" spcCol="1270" anchor="ctr" anchorCtr="0">
          <a:noAutofit/>
        </a:bodyPr>
        <a:lstStyle/>
        <a:p>
          <a:pPr marL="0" lvl="0" indent="0" algn="l" defTabSz="1111250">
            <a:lnSpc>
              <a:spcPct val="90000"/>
            </a:lnSpc>
            <a:spcBef>
              <a:spcPct val="0"/>
            </a:spcBef>
            <a:spcAft>
              <a:spcPct val="35000"/>
            </a:spcAft>
            <a:buNone/>
          </a:pPr>
          <a:r>
            <a:rPr lang="en-US" sz="2500" kern="1200"/>
            <a:t>Q1: For temperate herbs, are inter-specific climate sensitives different enough to generate SPEs?</a:t>
          </a:r>
        </a:p>
      </dsp:txBody>
      <dsp:txXfrm>
        <a:off x="1571524" y="737006"/>
        <a:ext cx="8934931" cy="1360627"/>
      </dsp:txXfrm>
    </dsp:sp>
    <dsp:sp modelId="{EFD77FAA-0EFC-4230-ACF1-3E4775FB1231}">
      <dsp:nvSpPr>
        <dsp:cNvPr id="0" name=""/>
        <dsp:cNvSpPr/>
      </dsp:nvSpPr>
      <dsp:spPr>
        <a:xfrm>
          <a:off x="0" y="2437790"/>
          <a:ext cx="10506456" cy="1360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EEBB5-DCAB-42D9-8AAC-C082CAC935C9}">
      <dsp:nvSpPr>
        <dsp:cNvPr id="0" name=""/>
        <dsp:cNvSpPr/>
      </dsp:nvSpPr>
      <dsp:spPr>
        <a:xfrm>
          <a:off x="411589" y="2743931"/>
          <a:ext cx="748344" cy="7483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E302B-AB6A-4A50-945A-3C390C209432}">
      <dsp:nvSpPr>
        <dsp:cNvPr id="0" name=""/>
        <dsp:cNvSpPr/>
      </dsp:nvSpPr>
      <dsp:spPr>
        <a:xfrm>
          <a:off x="1571524" y="2437790"/>
          <a:ext cx="8934931" cy="1360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000" tIns="144000" rIns="144000" bIns="144000" numCol="1" spcCol="1270" anchor="ctr" anchorCtr="0">
          <a:noAutofit/>
        </a:bodyPr>
        <a:lstStyle/>
        <a:p>
          <a:pPr marL="0" lvl="0" indent="0" algn="l" defTabSz="1111250">
            <a:lnSpc>
              <a:spcPct val="90000"/>
            </a:lnSpc>
            <a:spcBef>
              <a:spcPct val="0"/>
            </a:spcBef>
            <a:spcAft>
              <a:spcPct val="35000"/>
            </a:spcAft>
            <a:buNone/>
          </a:pPr>
          <a:r>
            <a:rPr lang="en-US" sz="2500" kern="1200"/>
            <a:t>Q2: Does this matter to competition?</a:t>
          </a:r>
        </a:p>
      </dsp:txBody>
      <dsp:txXfrm>
        <a:off x="1571524" y="2437790"/>
        <a:ext cx="8934931" cy="13606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BAA3A-65AB-CB4B-A20E-6871D418FB5A}" type="datetimeFigureOut">
              <a:rPr lang="en-US" smtClean="0"/>
              <a:t>3/22/21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EF7D5-2462-C74A-A0DB-04407EA703E6}" type="slidenum">
              <a:rPr lang="en-US" smtClean="0"/>
              <a:t>‹#›</a:t>
            </a:fld>
            <a:endParaRPr lang="en-US"/>
          </a:p>
        </p:txBody>
      </p:sp>
    </p:spTree>
    <p:extLst>
      <p:ext uri="{BB962C8B-B14F-4D97-AF65-F5344CB8AC3E}">
        <p14:creationId xmlns:p14="http://schemas.microsoft.com/office/powerpoint/2010/main" val="3900544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EF7D5-2462-C74A-A0DB-04407EA703E6}" type="slidenum">
              <a:rPr lang="en-US" smtClean="0"/>
              <a:t>1</a:t>
            </a:fld>
            <a:endParaRPr lang="en-US"/>
          </a:p>
        </p:txBody>
      </p:sp>
    </p:spTree>
    <p:extLst>
      <p:ext uri="{BB962C8B-B14F-4D97-AF65-F5344CB8AC3E}">
        <p14:creationId xmlns:p14="http://schemas.microsoft.com/office/powerpoint/2010/main" val="260799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 is sp2</a:t>
            </a:r>
          </a:p>
          <a:p>
            <a:r>
              <a:rPr lang="en-US" dirty="0"/>
              <a:t>Cc is sp1</a:t>
            </a:r>
          </a:p>
        </p:txBody>
      </p:sp>
      <p:sp>
        <p:nvSpPr>
          <p:cNvPr id="4" name="Slide Number Placeholder 3"/>
          <p:cNvSpPr>
            <a:spLocks noGrp="1"/>
          </p:cNvSpPr>
          <p:nvPr>
            <p:ph type="sldNum" sz="quarter" idx="5"/>
          </p:nvPr>
        </p:nvSpPr>
        <p:spPr/>
        <p:txBody>
          <a:bodyPr/>
          <a:lstStyle/>
          <a:p>
            <a:fld id="{DFFEF7D5-2462-C74A-A0DB-04407EA703E6}" type="slidenum">
              <a:rPr lang="en-US" smtClean="0"/>
              <a:t>13</a:t>
            </a:fld>
            <a:endParaRPr lang="en-US"/>
          </a:p>
        </p:txBody>
      </p:sp>
    </p:spTree>
    <p:extLst>
      <p:ext uri="{BB962C8B-B14F-4D97-AF65-F5344CB8AC3E}">
        <p14:creationId xmlns:p14="http://schemas.microsoft.com/office/powerpoint/2010/main" val="4293243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FEF7D5-2462-C74A-A0DB-04407EA703E6}" type="slidenum">
              <a:rPr lang="en-US" smtClean="0"/>
              <a:t>14</a:t>
            </a:fld>
            <a:endParaRPr lang="en-US"/>
          </a:p>
        </p:txBody>
      </p:sp>
    </p:spTree>
    <p:extLst>
      <p:ext uri="{BB962C8B-B14F-4D97-AF65-F5344CB8AC3E}">
        <p14:creationId xmlns:p14="http://schemas.microsoft.com/office/powerpoint/2010/main" val="387971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5E78D-7457-2746-80A0-2A2CC1596E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E3C2B1-B2AC-A744-8BA1-D2E16BE5D7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2BF320-EAE0-954A-9776-8D707C0D9BC8}"/>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5" name="Footer Placeholder 4">
            <a:extLst>
              <a:ext uri="{FF2B5EF4-FFF2-40B4-BE49-F238E27FC236}">
                <a16:creationId xmlns:a16="http://schemas.microsoft.com/office/drawing/2014/main" id="{281A88BA-2DFF-774E-9721-2BD0ACDFF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00F66-598C-7A4A-A061-0A2D69626F69}"/>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397830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5C71-10F6-BB42-AA52-7B8998AB4B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C83D00-90A9-594C-80FC-F857BD5B87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A351F-E42D-944D-9709-2A8C2EC2854A}"/>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5" name="Footer Placeholder 4">
            <a:extLst>
              <a:ext uri="{FF2B5EF4-FFF2-40B4-BE49-F238E27FC236}">
                <a16:creationId xmlns:a16="http://schemas.microsoft.com/office/drawing/2014/main" id="{7296F971-CD8B-2D4B-9681-C8EE6B45F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3763A-9E6E-4349-B85D-2EB45A6686B4}"/>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4221064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17D51C-838F-7E4F-BD36-068E87F700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E010CE-0081-614C-8340-39389B1087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5DBFDD-A8A2-064D-A4BF-B0295FCC944A}"/>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5" name="Footer Placeholder 4">
            <a:extLst>
              <a:ext uri="{FF2B5EF4-FFF2-40B4-BE49-F238E27FC236}">
                <a16:creationId xmlns:a16="http://schemas.microsoft.com/office/drawing/2014/main" id="{1FFFA76D-97D2-4B4C-B1C9-00CF115E5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C0C7D2-6368-6042-AA41-A61466CE8A80}"/>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646390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73E9-90E6-AA49-BFA7-E5CBC846EA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A6872-5D7C-5E4C-BCAD-C02B67DF94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A7B2C-BB93-7D4D-9D79-4D6FC47EB17E}"/>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5" name="Footer Placeholder 4">
            <a:extLst>
              <a:ext uri="{FF2B5EF4-FFF2-40B4-BE49-F238E27FC236}">
                <a16:creationId xmlns:a16="http://schemas.microsoft.com/office/drawing/2014/main" id="{05CA2DDA-6516-9A4E-8BC3-C0CA1A3F5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6A6D1-C61F-A143-98E5-C47211BD776C}"/>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1500638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D8C2-7D7F-0C44-B5D0-522FB20839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3E7F03-EC05-F640-99AE-D6E12D385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2DDC7-429F-D643-8022-25E2F8680E22}"/>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5" name="Footer Placeholder 4">
            <a:extLst>
              <a:ext uri="{FF2B5EF4-FFF2-40B4-BE49-F238E27FC236}">
                <a16:creationId xmlns:a16="http://schemas.microsoft.com/office/drawing/2014/main" id="{51BDDDD3-27D6-214E-811B-3E86B35E0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2F979-F043-E949-9325-100BBF774603}"/>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3637321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B2CE-FE86-A045-9EB7-852D286D11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02D1A0-6C25-9B41-A1FF-DF3A90995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C04BC1-8C9A-6145-864B-1394123DAD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9097E8-9C91-AB48-8789-639741A60EEC}"/>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6" name="Footer Placeholder 5">
            <a:extLst>
              <a:ext uri="{FF2B5EF4-FFF2-40B4-BE49-F238E27FC236}">
                <a16:creationId xmlns:a16="http://schemas.microsoft.com/office/drawing/2014/main" id="{77061E03-106B-C641-9A6D-FDAEEF7A7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D3C11-05D0-764F-B277-5D5F0819B378}"/>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1379825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B1B7-0E4F-7E4A-A407-968B746AFA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CCC90D-F2AB-C947-938B-CB3C36D9B4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AE54B5-FE33-D64B-A0AD-18DAFA361E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33C4A3-0D45-954C-9678-2F974C51D4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122305-9245-524C-928E-BCC83FF52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A7ED29-8488-AF49-9A84-3D3CF65F8DA5}"/>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8" name="Footer Placeholder 7">
            <a:extLst>
              <a:ext uri="{FF2B5EF4-FFF2-40B4-BE49-F238E27FC236}">
                <a16:creationId xmlns:a16="http://schemas.microsoft.com/office/drawing/2014/main" id="{C5EFB7E2-9632-0D47-9DE5-D0C25497E2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E7C70F-6A72-B04A-894C-18F782C0C7D7}"/>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377595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5A1B-D178-6D4E-B4EF-011C978C91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BFD888-0909-F848-A046-7C3CBBF01D64}"/>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4" name="Footer Placeholder 3">
            <a:extLst>
              <a:ext uri="{FF2B5EF4-FFF2-40B4-BE49-F238E27FC236}">
                <a16:creationId xmlns:a16="http://schemas.microsoft.com/office/drawing/2014/main" id="{4474A34A-4C40-1A42-8389-EDF6668BC5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CEB08-F02F-344D-9779-BADCE49CE59A}"/>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2533195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A690CE-EF30-C74E-890B-F638630F0B43}"/>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3" name="Footer Placeholder 2">
            <a:extLst>
              <a:ext uri="{FF2B5EF4-FFF2-40B4-BE49-F238E27FC236}">
                <a16:creationId xmlns:a16="http://schemas.microsoft.com/office/drawing/2014/main" id="{6FA9820B-4376-6A4E-A2C2-659A099378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D10C0-6DB1-7847-85D3-383FC4AB3AEC}"/>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3921543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6FA3-75CE-2246-9368-29C501A88E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5D777C-2B30-5749-9420-0939E557A2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DF54D8-2AE4-B34B-866D-3E053CDE2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F8812-CB73-164A-9E59-2BFBE547458B}"/>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6" name="Footer Placeholder 5">
            <a:extLst>
              <a:ext uri="{FF2B5EF4-FFF2-40B4-BE49-F238E27FC236}">
                <a16:creationId xmlns:a16="http://schemas.microsoft.com/office/drawing/2014/main" id="{108A95D1-FC05-EC44-B592-8B88A3268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D4AEB-00C5-4841-829F-AA55A7DF76D0}"/>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2190606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081E2-6C8E-7341-A63F-A4A2ACBE4F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41DA0-8FB2-CB4B-A20E-1637FBDBB7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DEEE31-BB99-0943-9BEA-C5F7D466D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53A1F9-7C82-8741-93C5-7B1BC7CF86D1}"/>
              </a:ext>
            </a:extLst>
          </p:cNvPr>
          <p:cNvSpPr>
            <a:spLocks noGrp="1"/>
          </p:cNvSpPr>
          <p:nvPr>
            <p:ph type="dt" sz="half" idx="10"/>
          </p:nvPr>
        </p:nvSpPr>
        <p:spPr/>
        <p:txBody>
          <a:bodyPr/>
          <a:lstStyle/>
          <a:p>
            <a:fld id="{3DE897E6-0AEE-C94E-B2E1-793F1FF5D99D}" type="datetimeFigureOut">
              <a:rPr lang="en-US" smtClean="0"/>
              <a:t>3/22/21</a:t>
            </a:fld>
            <a:endParaRPr lang="en-US"/>
          </a:p>
        </p:txBody>
      </p:sp>
      <p:sp>
        <p:nvSpPr>
          <p:cNvPr id="6" name="Footer Placeholder 5">
            <a:extLst>
              <a:ext uri="{FF2B5EF4-FFF2-40B4-BE49-F238E27FC236}">
                <a16:creationId xmlns:a16="http://schemas.microsoft.com/office/drawing/2014/main" id="{AB2C505B-6162-BF45-8694-770DBADB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7FBC0A-7AA4-B948-8B5E-CB5285DC3B4F}"/>
              </a:ext>
            </a:extLst>
          </p:cNvPr>
          <p:cNvSpPr>
            <a:spLocks noGrp="1"/>
          </p:cNvSpPr>
          <p:nvPr>
            <p:ph type="sldNum" sz="quarter" idx="12"/>
          </p:nvPr>
        </p:nvSpPr>
        <p:spPr/>
        <p:txBody>
          <a:bodyPr/>
          <a:lstStyle/>
          <a:p>
            <a:fld id="{FEA352D5-8994-A640-A548-3666FDB551BE}" type="slidenum">
              <a:rPr lang="en-US" smtClean="0"/>
              <a:t>‹#›</a:t>
            </a:fld>
            <a:endParaRPr lang="en-US"/>
          </a:p>
        </p:txBody>
      </p:sp>
    </p:spTree>
    <p:extLst>
      <p:ext uri="{BB962C8B-B14F-4D97-AF65-F5344CB8AC3E}">
        <p14:creationId xmlns:p14="http://schemas.microsoft.com/office/powerpoint/2010/main" val="894575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D190AA-E493-3040-BEF5-BACB3652DB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9D7DBD-A447-CC44-9ADF-F2145CAA64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5D3CE-1136-B54C-85BD-EB88D4D0A9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E897E6-0AEE-C94E-B2E1-793F1FF5D99D}" type="datetimeFigureOut">
              <a:rPr lang="en-US" smtClean="0"/>
              <a:t>3/22/21</a:t>
            </a:fld>
            <a:endParaRPr lang="en-US"/>
          </a:p>
        </p:txBody>
      </p:sp>
      <p:sp>
        <p:nvSpPr>
          <p:cNvPr id="5" name="Footer Placeholder 4">
            <a:extLst>
              <a:ext uri="{FF2B5EF4-FFF2-40B4-BE49-F238E27FC236}">
                <a16:creationId xmlns:a16="http://schemas.microsoft.com/office/drawing/2014/main" id="{E102B2F0-D8B0-1943-A0DC-223EDF617C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C137A1-98FC-4E4A-AF7B-A499088357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352D5-8994-A640-A548-3666FDB551BE}" type="slidenum">
              <a:rPr lang="en-US" smtClean="0"/>
              <a:t>‹#›</a:t>
            </a:fld>
            <a:endParaRPr lang="en-US"/>
          </a:p>
        </p:txBody>
      </p:sp>
    </p:spTree>
    <p:extLst>
      <p:ext uri="{BB962C8B-B14F-4D97-AF65-F5344CB8AC3E}">
        <p14:creationId xmlns:p14="http://schemas.microsoft.com/office/powerpoint/2010/main" val="2800642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7D78E-FB73-3742-BCAF-125A48D36F5F}"/>
              </a:ext>
            </a:extLst>
          </p:cNvPr>
          <p:cNvSpPr>
            <a:spLocks noGrp="1"/>
          </p:cNvSpPr>
          <p:nvPr>
            <p:ph type="ctrTitle"/>
          </p:nvPr>
        </p:nvSpPr>
        <p:spPr>
          <a:xfrm>
            <a:off x="6194716" y="739978"/>
            <a:ext cx="5334930" cy="3004145"/>
          </a:xfrm>
        </p:spPr>
        <p:txBody>
          <a:bodyPr>
            <a:normAutofit/>
          </a:bodyPr>
          <a:lstStyle/>
          <a:p>
            <a:r>
              <a:rPr lang="en-US" sz="4200"/>
              <a:t>Seasonal priority effects (appear to) contribute to the competitive dominance of invasive </a:t>
            </a:r>
            <a:r>
              <a:rPr lang="en-US" sz="4200" i="1" err="1"/>
              <a:t>Hesperis</a:t>
            </a:r>
            <a:r>
              <a:rPr lang="en-US" sz="4200" i="1"/>
              <a:t> </a:t>
            </a:r>
            <a:r>
              <a:rPr lang="en-US" sz="4200" i="1" err="1"/>
              <a:t>matronalis</a:t>
            </a:r>
            <a:r>
              <a:rPr lang="en-US" sz="4200" i="1"/>
              <a:t>  </a:t>
            </a:r>
          </a:p>
        </p:txBody>
      </p:sp>
      <p:sp>
        <p:nvSpPr>
          <p:cNvPr id="3" name="Subtitle 2">
            <a:extLst>
              <a:ext uri="{FF2B5EF4-FFF2-40B4-BE49-F238E27FC236}">
                <a16:creationId xmlns:a16="http://schemas.microsoft.com/office/drawing/2014/main" id="{922E6177-4BA9-814B-9E90-B797A7BD8251}"/>
              </a:ext>
            </a:extLst>
          </p:cNvPr>
          <p:cNvSpPr>
            <a:spLocks noGrp="1"/>
          </p:cNvSpPr>
          <p:nvPr>
            <p:ph type="subTitle" idx="1"/>
          </p:nvPr>
        </p:nvSpPr>
        <p:spPr>
          <a:xfrm>
            <a:off x="6309020" y="4741042"/>
            <a:ext cx="5334931" cy="2189214"/>
          </a:xfrm>
        </p:spPr>
        <p:txBody>
          <a:bodyPr>
            <a:normAutofit/>
          </a:bodyPr>
          <a:lstStyle/>
          <a:p>
            <a:r>
              <a:rPr lang="en-US" dirty="0"/>
              <a:t>Dan </a:t>
            </a:r>
            <a:r>
              <a:rPr lang="en-US" dirty="0" err="1"/>
              <a:t>Buonaiuto</a:t>
            </a:r>
            <a:r>
              <a:rPr lang="en-US" dirty="0"/>
              <a:t> </a:t>
            </a:r>
          </a:p>
          <a:p>
            <a:r>
              <a:rPr lang="en-US" dirty="0"/>
              <a:t>March 2021</a:t>
            </a:r>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F7887B63-C957-3143-8054-3B9AD320D51B}"/>
              </a:ext>
            </a:extLst>
          </p:cNvPr>
          <p:cNvPicPr>
            <a:picLocks noChangeAspect="1"/>
          </p:cNvPicPr>
          <p:nvPr/>
        </p:nvPicPr>
        <p:blipFill rotWithShape="1">
          <a:blip r:embed="rId3"/>
          <a:srcRect r="-2" b="-2"/>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043500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141F2DAE-A295-D24B-BDBA-1B84D1ACBFC5}"/>
              </a:ext>
            </a:extLst>
          </p:cNvPr>
          <p:cNvPicPr>
            <a:picLocks noGrp="1" noChangeAspect="1"/>
          </p:cNvPicPr>
          <p:nvPr>
            <p:ph idx="1"/>
          </p:nvPr>
        </p:nvPicPr>
        <p:blipFill>
          <a:blip r:embed="rId2"/>
          <a:stretch>
            <a:fillRect/>
          </a:stretch>
        </p:blipFill>
        <p:spPr>
          <a:xfrm>
            <a:off x="2516833" y="294629"/>
            <a:ext cx="6563371" cy="6563371"/>
          </a:xfrm>
        </p:spPr>
      </p:pic>
    </p:spTree>
    <p:extLst>
      <p:ext uri="{BB962C8B-B14F-4D97-AF65-F5344CB8AC3E}">
        <p14:creationId xmlns:p14="http://schemas.microsoft.com/office/powerpoint/2010/main" val="126544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8D5C826C-8BA1-FC47-AB28-36A09FD3E9DB}"/>
              </a:ext>
            </a:extLst>
          </p:cNvPr>
          <p:cNvPicPr>
            <a:picLocks noGrp="1" noChangeAspect="1"/>
          </p:cNvPicPr>
          <p:nvPr>
            <p:ph idx="1"/>
          </p:nvPr>
        </p:nvPicPr>
        <p:blipFill>
          <a:blip r:embed="rId2"/>
          <a:stretch>
            <a:fillRect/>
          </a:stretch>
        </p:blipFill>
        <p:spPr>
          <a:xfrm>
            <a:off x="0" y="567475"/>
            <a:ext cx="5723049" cy="5723049"/>
          </a:xfrm>
        </p:spPr>
      </p:pic>
      <p:pic>
        <p:nvPicPr>
          <p:cNvPr id="7" name="Picture 6" descr="Chart, scatter chart&#10;&#10;Description automatically generated">
            <a:extLst>
              <a:ext uri="{FF2B5EF4-FFF2-40B4-BE49-F238E27FC236}">
                <a16:creationId xmlns:a16="http://schemas.microsoft.com/office/drawing/2014/main" id="{44E34905-706F-834C-A056-B43E409BBA62}"/>
              </a:ext>
            </a:extLst>
          </p:cNvPr>
          <p:cNvPicPr>
            <a:picLocks noChangeAspect="1"/>
          </p:cNvPicPr>
          <p:nvPr/>
        </p:nvPicPr>
        <p:blipFill>
          <a:blip r:embed="rId3"/>
          <a:stretch>
            <a:fillRect/>
          </a:stretch>
        </p:blipFill>
        <p:spPr>
          <a:xfrm>
            <a:off x="6096000" y="567475"/>
            <a:ext cx="5723048" cy="5723048"/>
          </a:xfrm>
          <a:prstGeom prst="rect">
            <a:avLst/>
          </a:prstGeom>
        </p:spPr>
      </p:pic>
      <p:cxnSp>
        <p:nvCxnSpPr>
          <p:cNvPr id="9" name="Straight Connector 8">
            <a:extLst>
              <a:ext uri="{FF2B5EF4-FFF2-40B4-BE49-F238E27FC236}">
                <a16:creationId xmlns:a16="http://schemas.microsoft.com/office/drawing/2014/main" id="{AAB974B3-A22F-864A-A4E4-1BFDDDEF6DA8}"/>
              </a:ext>
            </a:extLst>
          </p:cNvPr>
          <p:cNvCxnSpPr/>
          <p:nvPr/>
        </p:nvCxnSpPr>
        <p:spPr>
          <a:xfrm>
            <a:off x="6096000" y="191386"/>
            <a:ext cx="0" cy="64645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90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BCEC3964-BEC9-9949-B1B3-E54370047319}"/>
              </a:ext>
            </a:extLst>
          </p:cNvPr>
          <p:cNvPicPr>
            <a:picLocks noGrp="1" noChangeAspect="1"/>
          </p:cNvPicPr>
          <p:nvPr>
            <p:ph idx="1"/>
          </p:nvPr>
        </p:nvPicPr>
        <p:blipFill rotWithShape="1">
          <a:blip r:embed="rId2"/>
          <a:srcRect l="3176" r="8645"/>
          <a:stretch/>
        </p:blipFill>
        <p:spPr>
          <a:xfrm>
            <a:off x="1041989" y="0"/>
            <a:ext cx="7534941" cy="5520448"/>
          </a:xfrm>
        </p:spPr>
      </p:pic>
      <p:pic>
        <p:nvPicPr>
          <p:cNvPr id="7" name="Picture 6" descr="Schematic&#10;&#10;Description automatically generated">
            <a:extLst>
              <a:ext uri="{FF2B5EF4-FFF2-40B4-BE49-F238E27FC236}">
                <a16:creationId xmlns:a16="http://schemas.microsoft.com/office/drawing/2014/main" id="{08B6CD9E-9F4C-9247-BF4D-A5A229A37F39}"/>
              </a:ext>
            </a:extLst>
          </p:cNvPr>
          <p:cNvPicPr>
            <a:picLocks noChangeAspect="1"/>
          </p:cNvPicPr>
          <p:nvPr/>
        </p:nvPicPr>
        <p:blipFill rotWithShape="1">
          <a:blip r:embed="rId3"/>
          <a:srcRect t="27179" r="3920" b="17969"/>
          <a:stretch/>
        </p:blipFill>
        <p:spPr>
          <a:xfrm>
            <a:off x="257384" y="5741581"/>
            <a:ext cx="7993481" cy="616689"/>
          </a:xfrm>
          <a:prstGeom prst="rect">
            <a:avLst/>
          </a:prstGeom>
        </p:spPr>
      </p:pic>
      <p:sp>
        <p:nvSpPr>
          <p:cNvPr id="8" name="TextBox 7">
            <a:extLst>
              <a:ext uri="{FF2B5EF4-FFF2-40B4-BE49-F238E27FC236}">
                <a16:creationId xmlns:a16="http://schemas.microsoft.com/office/drawing/2014/main" id="{7D053907-580F-E44A-9EB3-6D252FF1206F}"/>
              </a:ext>
            </a:extLst>
          </p:cNvPr>
          <p:cNvSpPr txBox="1"/>
          <p:nvPr/>
        </p:nvSpPr>
        <p:spPr>
          <a:xfrm>
            <a:off x="8834314" y="6315739"/>
            <a:ext cx="3357686" cy="369332"/>
          </a:xfrm>
          <a:prstGeom prst="rect">
            <a:avLst/>
          </a:prstGeom>
          <a:noFill/>
        </p:spPr>
        <p:txBody>
          <a:bodyPr wrap="square" rtlCol="0">
            <a:spAutoFit/>
          </a:bodyPr>
          <a:lstStyle/>
          <a:p>
            <a:r>
              <a:rPr lang="en-US" dirty="0"/>
              <a:t>Connolly and Wayne 2005</a:t>
            </a:r>
          </a:p>
        </p:txBody>
      </p:sp>
    </p:spTree>
    <p:extLst>
      <p:ext uri="{BB962C8B-B14F-4D97-AF65-F5344CB8AC3E}">
        <p14:creationId xmlns:p14="http://schemas.microsoft.com/office/powerpoint/2010/main" val="10140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a:extLst>
              <a:ext uri="{FF2B5EF4-FFF2-40B4-BE49-F238E27FC236}">
                <a16:creationId xmlns:a16="http://schemas.microsoft.com/office/drawing/2014/main" id="{374BD36E-9D93-8D47-8BA9-37AE761543F7}"/>
              </a:ext>
            </a:extLst>
          </p:cNvPr>
          <p:cNvPicPr>
            <a:picLocks noGrp="1" noChangeAspect="1"/>
          </p:cNvPicPr>
          <p:nvPr>
            <p:ph idx="1"/>
          </p:nvPr>
        </p:nvPicPr>
        <p:blipFill>
          <a:blip r:embed="rId3"/>
          <a:stretch>
            <a:fillRect/>
          </a:stretch>
        </p:blipFill>
        <p:spPr>
          <a:xfrm>
            <a:off x="220201" y="698320"/>
            <a:ext cx="5461359" cy="5461359"/>
          </a:xfrm>
        </p:spPr>
      </p:pic>
      <p:sp>
        <p:nvSpPr>
          <p:cNvPr id="14" name="TextBox 13">
            <a:extLst>
              <a:ext uri="{FF2B5EF4-FFF2-40B4-BE49-F238E27FC236}">
                <a16:creationId xmlns:a16="http://schemas.microsoft.com/office/drawing/2014/main" id="{A13C9779-101C-DF43-B607-EF0392015953}"/>
              </a:ext>
            </a:extLst>
          </p:cNvPr>
          <p:cNvSpPr txBox="1"/>
          <p:nvPr/>
        </p:nvSpPr>
        <p:spPr>
          <a:xfrm>
            <a:off x="6659526" y="474345"/>
            <a:ext cx="4667693" cy="5909310"/>
          </a:xfrm>
          <a:prstGeom prst="rect">
            <a:avLst/>
          </a:prstGeom>
          <a:noFill/>
        </p:spPr>
        <p:txBody>
          <a:bodyPr wrap="square" rtlCol="0">
            <a:spAutoFit/>
          </a:bodyPr>
          <a:lstStyle/>
          <a:p>
            <a:r>
              <a:rPr lang="en-US" b="1" dirty="0"/>
              <a:t>A positive value of bi (for </a:t>
            </a:r>
            <a:r>
              <a:rPr lang="en-US" b="1" dirty="0" err="1"/>
              <a:t>i</a:t>
            </a:r>
            <a:r>
              <a:rPr lang="en-US" b="1" dirty="0"/>
              <a:t> =1 or 2) means that increasing species </a:t>
            </a:r>
            <a:r>
              <a:rPr lang="en-US" b="1" dirty="0" err="1"/>
              <a:t>i</a:t>
            </a:r>
            <a:r>
              <a:rPr lang="en-US" b="1" dirty="0"/>
              <a:t> in the initial community will enhance the difference in average RGRs in </a:t>
            </a:r>
            <a:r>
              <a:rPr lang="en-US" b="1" dirty="0" err="1"/>
              <a:t>favour</a:t>
            </a:r>
            <a:r>
              <a:rPr lang="en-US" b="1" dirty="0"/>
              <a:t> of species 2 and hence will tilt the final composition more towards that species. A negative value has the opposite effect. </a:t>
            </a:r>
            <a:r>
              <a:rPr lang="en-US" dirty="0"/>
              <a:t>The two coefficients b1 and b2 show how changes in initial abundance of the species can influence the growth differential between species and we call them influence coefficients. The influence of a species is the difference between its intraspecific effect on its own RGR and its interspecific effect on the RGR of the other species. A positive value of b3 means that for a particular mixture the environmental factor increases the RGRD and hence increases the proportion of species 2 in the composition. If all three coefficients (b1, b2 and b3) are zero then the difference in average RGR is not affected by initial composition or applied treatment and will be constant (b0).</a:t>
            </a:r>
          </a:p>
        </p:txBody>
      </p:sp>
    </p:spTree>
    <p:extLst>
      <p:ext uri="{BB962C8B-B14F-4D97-AF65-F5344CB8AC3E}">
        <p14:creationId xmlns:p14="http://schemas.microsoft.com/office/powerpoint/2010/main" val="516828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5512-9F49-3C46-8855-821C6DAE1413}"/>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C7CC47F-5039-1A45-B8CF-D1C3BADBC89D}"/>
              </a:ext>
            </a:extLst>
          </p:cNvPr>
          <p:cNvSpPr>
            <a:spLocks noGrp="1"/>
          </p:cNvSpPr>
          <p:nvPr>
            <p:ph idx="1"/>
          </p:nvPr>
        </p:nvSpPr>
        <p:spPr/>
        <p:txBody>
          <a:bodyPr/>
          <a:lstStyle/>
          <a:p>
            <a:r>
              <a:rPr lang="en-US" dirty="0"/>
              <a:t>Factor in seed size and non-</a:t>
            </a:r>
            <a:r>
              <a:rPr lang="en-US" dirty="0" err="1"/>
              <a:t>germers</a:t>
            </a:r>
            <a:r>
              <a:rPr lang="en-US" dirty="0"/>
              <a:t> into RGRD equations</a:t>
            </a:r>
          </a:p>
          <a:p>
            <a:r>
              <a:rPr lang="en-US" dirty="0"/>
              <a:t>Decide if there are better competition equations to use (doesn’t really handle zeros well (assumes mixtures)</a:t>
            </a:r>
          </a:p>
          <a:p>
            <a:r>
              <a:rPr lang="en-US" dirty="0"/>
              <a:t>Try (or model) other metrics for germination rate (T50).</a:t>
            </a:r>
          </a:p>
          <a:p>
            <a:r>
              <a:rPr lang="en-US" dirty="0"/>
              <a:t>Quantify importance of priority effect vs. density effects (interpreting coefficients)</a:t>
            </a:r>
          </a:p>
          <a:p>
            <a:endParaRPr lang="en-US" dirty="0"/>
          </a:p>
          <a:p>
            <a:endParaRPr lang="en-US" dirty="0"/>
          </a:p>
        </p:txBody>
      </p:sp>
    </p:spTree>
    <p:extLst>
      <p:ext uri="{BB962C8B-B14F-4D97-AF65-F5344CB8AC3E}">
        <p14:creationId xmlns:p14="http://schemas.microsoft.com/office/powerpoint/2010/main" val="3433182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CD036-8949-B94D-A530-972E709A75B8}"/>
              </a:ext>
            </a:extLst>
          </p:cNvPr>
          <p:cNvSpPr>
            <a:spLocks noGrp="1"/>
          </p:cNvSpPr>
          <p:nvPr>
            <p:ph type="title"/>
          </p:nvPr>
        </p:nvSpPr>
        <p:spPr>
          <a:xfrm>
            <a:off x="8130785" y="4677003"/>
            <a:ext cx="3992835" cy="1960157"/>
          </a:xfrm>
        </p:spPr>
        <p:txBody>
          <a:bodyPr anchor="b">
            <a:normAutofit/>
          </a:bodyPr>
          <a:lstStyle/>
          <a:p>
            <a:r>
              <a:rPr lang="en-US" sz="3400" i="1" dirty="0" err="1"/>
              <a:t>Hesperis</a:t>
            </a:r>
            <a:r>
              <a:rPr lang="en-US" sz="3400" i="1" dirty="0"/>
              <a:t> </a:t>
            </a:r>
            <a:r>
              <a:rPr lang="en-US" sz="3400" i="1" dirty="0" err="1"/>
              <a:t>matronalis</a:t>
            </a:r>
            <a:br>
              <a:rPr lang="en-US" sz="3400" i="1" dirty="0"/>
            </a:br>
            <a:r>
              <a:rPr lang="en-US" sz="3400" i="1" dirty="0"/>
              <a:t>(</a:t>
            </a:r>
            <a:r>
              <a:rPr lang="en-US" sz="3400" dirty="0"/>
              <a:t>Brassicaceae</a:t>
            </a:r>
            <a:r>
              <a:rPr lang="en-US" sz="3400" i="1" dirty="0"/>
              <a:t>) </a:t>
            </a:r>
            <a:br>
              <a:rPr lang="en-US" sz="3400" i="1" dirty="0"/>
            </a:br>
            <a:r>
              <a:rPr lang="en-US" sz="3400" i="1" dirty="0"/>
              <a:t> </a:t>
            </a:r>
            <a:r>
              <a:rPr lang="en-US" sz="3400" dirty="0"/>
              <a:t>“Dames Rocket”, “Garden Phlox”</a:t>
            </a:r>
          </a:p>
        </p:txBody>
      </p:sp>
      <p:pic>
        <p:nvPicPr>
          <p:cNvPr id="5" name="Picture 4">
            <a:extLst>
              <a:ext uri="{FF2B5EF4-FFF2-40B4-BE49-F238E27FC236}">
                <a16:creationId xmlns:a16="http://schemas.microsoft.com/office/drawing/2014/main" id="{76101D6D-989D-CB4F-AB12-ACD33C8954F0}"/>
              </a:ext>
            </a:extLst>
          </p:cNvPr>
          <p:cNvPicPr>
            <a:picLocks noChangeAspect="1"/>
          </p:cNvPicPr>
          <p:nvPr/>
        </p:nvPicPr>
        <p:blipFill rotWithShape="1">
          <a:blip r:embed="rId2"/>
          <a:srcRect r="1" b="27662"/>
          <a:stretch/>
        </p:blipFill>
        <p:spPr>
          <a:xfrm>
            <a:off x="6331088" y="562221"/>
            <a:ext cx="4511894" cy="3951850"/>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4" name="Picture 3">
            <a:extLst>
              <a:ext uri="{FF2B5EF4-FFF2-40B4-BE49-F238E27FC236}">
                <a16:creationId xmlns:a16="http://schemas.microsoft.com/office/drawing/2014/main" id="{9F4ECC9A-59C8-404A-9570-3B33F5B6B6C6}"/>
              </a:ext>
            </a:extLst>
          </p:cNvPr>
          <p:cNvPicPr>
            <a:picLocks noChangeAspect="1"/>
          </p:cNvPicPr>
          <p:nvPr/>
        </p:nvPicPr>
        <p:blipFill rotWithShape="1">
          <a:blip r:embed="rId3"/>
          <a:srcRect t="11549" r="1" b="1"/>
          <a:stretch/>
        </p:blipFill>
        <p:spPr>
          <a:xfrm>
            <a:off x="20" y="1"/>
            <a:ext cx="7680046" cy="2456679"/>
          </a:xfrm>
          <a:custGeom>
            <a:avLst/>
            <a:gdLst/>
            <a:ahLst/>
            <a:cxnLst/>
            <a:rect l="l" t="t" r="r" b="b"/>
            <a:pathLst>
              <a:path w="6770067" h="2456679">
                <a:moveTo>
                  <a:pt x="6770067" y="603033"/>
                </a:moveTo>
                <a:lnTo>
                  <a:pt x="6770067" y="617220"/>
                </a:lnTo>
                <a:lnTo>
                  <a:pt x="6768113" y="610127"/>
                </a:lnTo>
                <a:close/>
                <a:moveTo>
                  <a:pt x="0" y="0"/>
                </a:moveTo>
                <a:lnTo>
                  <a:pt x="6588505" y="0"/>
                </a:lnTo>
                <a:lnTo>
                  <a:pt x="6460879" y="219780"/>
                </a:lnTo>
                <a:cubicBezTo>
                  <a:pt x="5374128" y="2091240"/>
                  <a:pt x="5374128" y="2091240"/>
                  <a:pt x="5374128" y="2091240"/>
                </a:cubicBezTo>
                <a:cubicBezTo>
                  <a:pt x="5251862" y="2317464"/>
                  <a:pt x="5007334" y="2456679"/>
                  <a:pt x="4754071" y="2456679"/>
                </a:cubicBezTo>
                <a:cubicBezTo>
                  <a:pt x="710608" y="2456679"/>
                  <a:pt x="710608" y="2456679"/>
                  <a:pt x="710608" y="2456679"/>
                </a:cubicBezTo>
                <a:cubicBezTo>
                  <a:pt x="448613" y="2456679"/>
                  <a:pt x="212817" y="2317464"/>
                  <a:pt x="81819" y="2091240"/>
                </a:cubicBezTo>
                <a:lnTo>
                  <a:pt x="0" y="1949732"/>
                </a:lnTo>
                <a:close/>
              </a:path>
            </a:pathLst>
          </a:custGeom>
        </p:spPr>
      </p:pic>
      <p:pic>
        <p:nvPicPr>
          <p:cNvPr id="1026" name="Picture 2" descr="Hesperis matronalis (Dame's Rocket) « The Belmont Rooster">
            <a:extLst>
              <a:ext uri="{FF2B5EF4-FFF2-40B4-BE49-F238E27FC236}">
                <a16:creationId xmlns:a16="http://schemas.microsoft.com/office/drawing/2014/main" id="{C37EA303-C72D-3C48-B285-0A0E689731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5793"/>
          <a:stretch/>
        </p:blipFill>
        <p:spPr bwMode="auto">
          <a:xfrm>
            <a:off x="20" y="2619612"/>
            <a:ext cx="8335906" cy="4238389"/>
          </a:xfrm>
          <a:custGeom>
            <a:avLst/>
            <a:gdLst/>
            <a:ahLst/>
            <a:cxnLst/>
            <a:rect l="l" t="t" r="r" b="b"/>
            <a:pathLst>
              <a:path w="7498473" h="4238389">
                <a:moveTo>
                  <a:pt x="6770067" y="1839459"/>
                </a:moveTo>
                <a:lnTo>
                  <a:pt x="6770067" y="1853646"/>
                </a:lnTo>
                <a:lnTo>
                  <a:pt x="6768113" y="1846552"/>
                </a:lnTo>
                <a:close/>
                <a:moveTo>
                  <a:pt x="710608" y="0"/>
                </a:moveTo>
                <a:cubicBezTo>
                  <a:pt x="710608" y="0"/>
                  <a:pt x="710608" y="0"/>
                  <a:pt x="4754071" y="0"/>
                </a:cubicBezTo>
                <a:cubicBezTo>
                  <a:pt x="5007334" y="0"/>
                  <a:pt x="5251862" y="139215"/>
                  <a:pt x="5374128" y="365439"/>
                </a:cubicBezTo>
                <a:cubicBezTo>
                  <a:pt x="5374128" y="365439"/>
                  <a:pt x="5374128" y="365439"/>
                  <a:pt x="7400224" y="3854515"/>
                </a:cubicBezTo>
                <a:cubicBezTo>
                  <a:pt x="7465723" y="3963277"/>
                  <a:pt x="7498473" y="4087266"/>
                  <a:pt x="7498473" y="4211255"/>
                </a:cubicBezTo>
                <a:lnTo>
                  <a:pt x="7494852" y="4238389"/>
                </a:lnTo>
                <a:lnTo>
                  <a:pt x="0" y="4238389"/>
                </a:lnTo>
                <a:lnTo>
                  <a:pt x="0" y="506947"/>
                </a:lnTo>
                <a:lnTo>
                  <a:pt x="81819" y="365439"/>
                </a:lnTo>
                <a:cubicBezTo>
                  <a:pt x="212817" y="139215"/>
                  <a:pt x="448613" y="0"/>
                  <a:pt x="71060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080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903FC0F7-43DF-9545-BF29-A4170E82AA89}"/>
              </a:ext>
            </a:extLst>
          </p:cNvPr>
          <p:cNvPicPr>
            <a:picLocks noGrp="1" noChangeAspect="1"/>
          </p:cNvPicPr>
          <p:nvPr>
            <p:ph idx="1"/>
          </p:nvPr>
        </p:nvPicPr>
        <p:blipFill>
          <a:blip r:embed="rId2"/>
          <a:stretch>
            <a:fillRect/>
          </a:stretch>
        </p:blipFill>
        <p:spPr>
          <a:xfrm>
            <a:off x="0" y="190205"/>
            <a:ext cx="8553964" cy="4057650"/>
          </a:xfrm>
        </p:spPr>
      </p:pic>
      <p:sp>
        <p:nvSpPr>
          <p:cNvPr id="6" name="TextBox 5">
            <a:extLst>
              <a:ext uri="{FF2B5EF4-FFF2-40B4-BE49-F238E27FC236}">
                <a16:creationId xmlns:a16="http://schemas.microsoft.com/office/drawing/2014/main" id="{311DD6DC-6333-F04C-B36F-9B978A6E1427}"/>
              </a:ext>
            </a:extLst>
          </p:cNvPr>
          <p:cNvSpPr txBox="1"/>
          <p:nvPr/>
        </p:nvSpPr>
        <p:spPr>
          <a:xfrm>
            <a:off x="8401564" y="1028612"/>
            <a:ext cx="4097672" cy="4955203"/>
          </a:xfrm>
          <a:prstGeom prst="rect">
            <a:avLst/>
          </a:prstGeom>
          <a:noFill/>
        </p:spPr>
        <p:txBody>
          <a:bodyPr wrap="square" rtlCol="0">
            <a:spAutoFit/>
          </a:bodyPr>
          <a:lstStyle/>
          <a:p>
            <a:pPr marL="342900" indent="-342900">
              <a:buFont typeface="Arial" panose="020B0604020202020204" pitchFamily="34" charset="0"/>
              <a:buChar char="•"/>
            </a:pPr>
            <a:r>
              <a:rPr lang="en-US" sz="2800" dirty="0"/>
              <a:t>Strong competitor (invader)</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Rapid and successful germination with no dormancy requirement</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Coincidence? Mechanism? Or a little of both.</a:t>
            </a:r>
          </a:p>
          <a:p>
            <a:endParaRPr lang="en-US" dirty="0"/>
          </a:p>
          <a:p>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E9B702F5-627A-CD43-80F5-266E0033C5AD}"/>
              </a:ext>
            </a:extLst>
          </p:cNvPr>
          <p:cNvPicPr>
            <a:picLocks noChangeAspect="1"/>
          </p:cNvPicPr>
          <p:nvPr/>
        </p:nvPicPr>
        <p:blipFill>
          <a:blip r:embed="rId3"/>
          <a:stretch>
            <a:fillRect/>
          </a:stretch>
        </p:blipFill>
        <p:spPr>
          <a:xfrm>
            <a:off x="246322" y="3910024"/>
            <a:ext cx="7957878" cy="2947976"/>
          </a:xfrm>
          <a:prstGeom prst="rect">
            <a:avLst/>
          </a:prstGeom>
        </p:spPr>
      </p:pic>
    </p:spTree>
    <p:extLst>
      <p:ext uri="{BB962C8B-B14F-4D97-AF65-F5344CB8AC3E}">
        <p14:creationId xmlns:p14="http://schemas.microsoft.com/office/powerpoint/2010/main" val="33511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6"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965E026-CE9C-294E-AB85-07D2B9F6A9D3}"/>
              </a:ext>
            </a:extLst>
          </p:cNvPr>
          <p:cNvSpPr>
            <a:spLocks noGrp="1"/>
          </p:cNvSpPr>
          <p:nvPr>
            <p:ph type="title"/>
          </p:nvPr>
        </p:nvSpPr>
        <p:spPr>
          <a:xfrm>
            <a:off x="786385" y="841248"/>
            <a:ext cx="3515244" cy="5340097"/>
          </a:xfrm>
        </p:spPr>
        <p:txBody>
          <a:bodyPr anchor="ctr">
            <a:normAutofit/>
          </a:bodyPr>
          <a:lstStyle/>
          <a:p>
            <a:r>
              <a:rPr lang="en-US" sz="4800">
                <a:solidFill>
                  <a:schemeClr val="bg1"/>
                </a:solidFill>
              </a:rPr>
              <a:t>Seasonal priority effects</a:t>
            </a:r>
          </a:p>
        </p:txBody>
      </p:sp>
      <p:graphicFrame>
        <p:nvGraphicFramePr>
          <p:cNvPr id="5" name="Content Placeholder 2">
            <a:extLst>
              <a:ext uri="{FF2B5EF4-FFF2-40B4-BE49-F238E27FC236}">
                <a16:creationId xmlns:a16="http://schemas.microsoft.com/office/drawing/2014/main" id="{8D4477F3-86B3-4655-98F3-590020E1373B}"/>
              </a:ext>
            </a:extLst>
          </p:cNvPr>
          <p:cNvGraphicFramePr>
            <a:graphicFrameLocks noGrp="1"/>
          </p:cNvGraphicFramePr>
          <p:nvPr>
            <p:ph idx="1"/>
            <p:extLst>
              <p:ext uri="{D42A27DB-BD31-4B8C-83A1-F6EECF244321}">
                <p14:modId xmlns:p14="http://schemas.microsoft.com/office/powerpoint/2010/main" val="4135731988"/>
              </p:ext>
            </p:extLst>
          </p:nvPr>
        </p:nvGraphicFramePr>
        <p:xfrm>
          <a:off x="3771352" y="231006"/>
          <a:ext cx="7582448"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419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1A8BE51-00CF-4D2A-9ADD-69A36926690D}"/>
              </a:ext>
            </a:extLst>
          </p:cNvPr>
          <p:cNvGraphicFramePr>
            <a:graphicFrameLocks noGrp="1"/>
          </p:cNvGraphicFramePr>
          <p:nvPr>
            <p:ph idx="1"/>
            <p:extLst>
              <p:ext uri="{D42A27DB-BD31-4B8C-83A1-F6EECF244321}">
                <p14:modId xmlns:p14="http://schemas.microsoft.com/office/powerpoint/2010/main" val="1894734296"/>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738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indoor&#10;&#10;Description automatically generated">
            <a:extLst>
              <a:ext uri="{FF2B5EF4-FFF2-40B4-BE49-F238E27FC236}">
                <a16:creationId xmlns:a16="http://schemas.microsoft.com/office/drawing/2014/main" id="{6578F9D0-0B0D-0241-BB0A-71B7D022FD92}"/>
              </a:ext>
            </a:extLst>
          </p:cNvPr>
          <p:cNvPicPr>
            <a:picLocks noGrp="1" noChangeAspect="1"/>
          </p:cNvPicPr>
          <p:nvPr>
            <p:ph idx="1"/>
          </p:nvPr>
        </p:nvPicPr>
        <p:blipFill rotWithShape="1">
          <a:blip r:embed="rId2"/>
          <a:srcRect l="13919" r="11079" b="-3"/>
          <a:stretch/>
        </p:blipFill>
        <p:spPr>
          <a:xfrm>
            <a:off x="3016452" y="371664"/>
            <a:ext cx="6486333" cy="6486336"/>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Picture 6" descr="A picture containing food, indoor, bowl, counter&#10;&#10;Description automatically generated">
            <a:extLst>
              <a:ext uri="{FF2B5EF4-FFF2-40B4-BE49-F238E27FC236}">
                <a16:creationId xmlns:a16="http://schemas.microsoft.com/office/drawing/2014/main" id="{38D93062-F68B-8246-BE34-8C8D01D8D4FD}"/>
              </a:ext>
            </a:extLst>
          </p:cNvPr>
          <p:cNvPicPr>
            <a:picLocks noChangeAspect="1"/>
          </p:cNvPicPr>
          <p:nvPr/>
        </p:nvPicPr>
        <p:blipFill rotWithShape="1">
          <a:blip r:embed="rId3"/>
          <a:srcRect t="7340" r="2" b="7928"/>
          <a:stretch/>
        </p:blipFill>
        <p:spPr>
          <a:xfrm>
            <a:off x="0" y="1990593"/>
            <a:ext cx="3242968" cy="3663832"/>
          </a:xfrm>
          <a:custGeom>
            <a:avLst/>
            <a:gdLst/>
            <a:ahLst/>
            <a:cxnLst/>
            <a:rect l="l" t="t" r="r" b="b"/>
            <a:pathLst>
              <a:path w="2590737" h="2926956">
                <a:moveTo>
                  <a:pt x="1463478" y="0"/>
                </a:moveTo>
                <a:cubicBezTo>
                  <a:pt x="1867606" y="0"/>
                  <a:pt x="2233476" y="163805"/>
                  <a:pt x="2498313" y="428643"/>
                </a:cubicBezTo>
                <a:lnTo>
                  <a:pt x="2501029" y="431631"/>
                </a:lnTo>
                <a:lnTo>
                  <a:pt x="2445696" y="582811"/>
                </a:lnTo>
                <a:cubicBezTo>
                  <a:pt x="2374039" y="813196"/>
                  <a:pt x="2335437" y="1058145"/>
                  <a:pt x="2335437" y="1312109"/>
                </a:cubicBezTo>
                <a:cubicBezTo>
                  <a:pt x="2335437" y="1650728"/>
                  <a:pt x="2404063" y="1973319"/>
                  <a:pt x="2528166" y="2266732"/>
                </a:cubicBezTo>
                <a:lnTo>
                  <a:pt x="2590737" y="2396622"/>
                </a:lnTo>
                <a:lnTo>
                  <a:pt x="2498313" y="2498313"/>
                </a:lnTo>
                <a:cubicBezTo>
                  <a:pt x="2233476" y="2763151"/>
                  <a:pt x="1867606" y="2926956"/>
                  <a:pt x="1463478" y="2926956"/>
                </a:cubicBezTo>
                <a:cubicBezTo>
                  <a:pt x="655221" y="2926956"/>
                  <a:pt x="0" y="2271735"/>
                  <a:pt x="0" y="1463478"/>
                </a:cubicBezTo>
                <a:cubicBezTo>
                  <a:pt x="0" y="655221"/>
                  <a:pt x="655221" y="0"/>
                  <a:pt x="1463478" y="0"/>
                </a:cubicBezTo>
                <a:close/>
              </a:path>
            </a:pathLst>
          </a:custGeom>
        </p:spPr>
      </p:pic>
      <p:pic>
        <p:nvPicPr>
          <p:cNvPr id="11" name="Picture 10" descr="A picture containing cabinet, indoor, refrigerator, open&#10;&#10;Description automatically generated">
            <a:extLst>
              <a:ext uri="{FF2B5EF4-FFF2-40B4-BE49-F238E27FC236}">
                <a16:creationId xmlns:a16="http://schemas.microsoft.com/office/drawing/2014/main" id="{D0CAF510-3DF0-0B49-99E3-C3637AE28D6C}"/>
              </a:ext>
            </a:extLst>
          </p:cNvPr>
          <p:cNvPicPr>
            <a:picLocks noChangeAspect="1"/>
          </p:cNvPicPr>
          <p:nvPr/>
        </p:nvPicPr>
        <p:blipFill rotWithShape="1">
          <a:blip r:embed="rId4"/>
          <a:srcRect l="5098" r="28851" b="5"/>
          <a:stretch/>
        </p:blipFill>
        <p:spPr>
          <a:xfrm>
            <a:off x="9375428" y="2223493"/>
            <a:ext cx="2816572" cy="3198033"/>
          </a:xfrm>
          <a:custGeom>
            <a:avLst/>
            <a:gdLst/>
            <a:ahLst/>
            <a:cxnLst/>
            <a:rect l="l" t="t" r="r" b="b"/>
            <a:pathLst>
              <a:path w="2577829" h="2926956">
                <a:moveTo>
                  <a:pt x="1114351" y="0"/>
                </a:moveTo>
                <a:cubicBezTo>
                  <a:pt x="1922608" y="0"/>
                  <a:pt x="2577829" y="655221"/>
                  <a:pt x="2577829" y="1463478"/>
                </a:cubicBezTo>
                <a:cubicBezTo>
                  <a:pt x="2577829" y="2271735"/>
                  <a:pt x="1922608" y="2926956"/>
                  <a:pt x="1114351" y="2926956"/>
                </a:cubicBezTo>
                <a:cubicBezTo>
                  <a:pt x="710223" y="2926956"/>
                  <a:pt x="344353" y="2763151"/>
                  <a:pt x="79516" y="2498313"/>
                </a:cubicBezTo>
                <a:lnTo>
                  <a:pt x="0" y="2410824"/>
                </a:lnTo>
                <a:lnTo>
                  <a:pt x="69413" y="2266732"/>
                </a:lnTo>
                <a:cubicBezTo>
                  <a:pt x="193516" y="1973319"/>
                  <a:pt x="262142" y="1650728"/>
                  <a:pt x="262142" y="1312109"/>
                </a:cubicBezTo>
                <a:cubicBezTo>
                  <a:pt x="262142" y="1058145"/>
                  <a:pt x="223540" y="813196"/>
                  <a:pt x="151883" y="582811"/>
                </a:cubicBezTo>
                <a:lnTo>
                  <a:pt x="91478" y="417771"/>
                </a:lnTo>
                <a:lnTo>
                  <a:pt x="183443" y="334187"/>
                </a:lnTo>
                <a:cubicBezTo>
                  <a:pt x="436418" y="125413"/>
                  <a:pt x="760739" y="0"/>
                  <a:pt x="1114351" y="0"/>
                </a:cubicBezTo>
                <a:close/>
              </a:path>
            </a:pathLst>
          </a:custGeom>
        </p:spPr>
      </p:pic>
    </p:spTree>
    <p:extLst>
      <p:ext uri="{BB962C8B-B14F-4D97-AF65-F5344CB8AC3E}">
        <p14:creationId xmlns:p14="http://schemas.microsoft.com/office/powerpoint/2010/main" val="242807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diagram&#10;&#10;Description automatically generated">
            <a:extLst>
              <a:ext uri="{FF2B5EF4-FFF2-40B4-BE49-F238E27FC236}">
                <a16:creationId xmlns:a16="http://schemas.microsoft.com/office/drawing/2014/main" id="{4B89BD18-7041-904A-B0B3-6C67F3141EEE}"/>
              </a:ext>
            </a:extLst>
          </p:cNvPr>
          <p:cNvPicPr>
            <a:picLocks noGrp="1" noChangeAspect="1"/>
          </p:cNvPicPr>
          <p:nvPr>
            <p:ph idx="1"/>
          </p:nvPr>
        </p:nvPicPr>
        <p:blipFill>
          <a:blip r:embed="rId2"/>
          <a:stretch>
            <a:fillRect/>
          </a:stretch>
        </p:blipFill>
        <p:spPr>
          <a:xfrm>
            <a:off x="1587795" y="200601"/>
            <a:ext cx="8321749" cy="6657399"/>
          </a:xfrm>
        </p:spPr>
      </p:pic>
    </p:spTree>
    <p:extLst>
      <p:ext uri="{BB962C8B-B14F-4D97-AF65-F5344CB8AC3E}">
        <p14:creationId xmlns:p14="http://schemas.microsoft.com/office/powerpoint/2010/main" val="1088118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99709F6-819A-4A9B-B299-52B516DA2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E956BBB-7B91-4BF1-8CC5-4F1F5C3E09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331C4F13-3AB4-4BD8-B1A2-76809863ED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52D8231F-00FF-4EE0-B405-28CC397CF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C80BB271-C270-4FB5-B9F1-D81F239ED0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1BDA5F0C-5FEC-4DA5-A154-3EC7AA6900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E342B9BC-62E1-4F01-AE2D-4143126BE0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80580BC-ADAF-AD49-A95D-B8DDAC6EDC78}"/>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i="1">
                <a:solidFill>
                  <a:srgbClr val="FFFFFF"/>
                </a:solidFill>
              </a:rPr>
              <a:t>Cryptotaenia canadensis </a:t>
            </a:r>
            <a:r>
              <a:rPr lang="en-US" sz="4000">
                <a:solidFill>
                  <a:srgbClr val="FFFFFF"/>
                </a:solidFill>
              </a:rPr>
              <a:t>“Honewort”</a:t>
            </a:r>
          </a:p>
        </p:txBody>
      </p:sp>
      <p:sp>
        <p:nvSpPr>
          <p:cNvPr id="7" name="Rectangle 6">
            <a:extLst>
              <a:ext uri="{FF2B5EF4-FFF2-40B4-BE49-F238E27FC236}">
                <a16:creationId xmlns:a16="http://schemas.microsoft.com/office/drawing/2014/main" id="{659E73E0-5942-6445-8312-BC9FA43B22F0}"/>
              </a:ext>
            </a:extLst>
          </p:cNvPr>
          <p:cNvSpPr/>
          <p:nvPr/>
        </p:nvSpPr>
        <p:spPr>
          <a:xfrm>
            <a:off x="1424904" y="2543175"/>
            <a:ext cx="3385635" cy="336384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“In conditions ideal for Honewort, it can be aggressive.  In one case, it reportedly out-competed garlic mustard and became a nuisance in its own right.”</a:t>
            </a:r>
            <a:endParaRPr lang="en-US" sz="2000"/>
          </a:p>
        </p:txBody>
      </p:sp>
      <p:pic>
        <p:nvPicPr>
          <p:cNvPr id="6" name="Picture 5">
            <a:extLst>
              <a:ext uri="{FF2B5EF4-FFF2-40B4-BE49-F238E27FC236}">
                <a16:creationId xmlns:a16="http://schemas.microsoft.com/office/drawing/2014/main" id="{18A4FBAF-3BD6-234B-8504-2540747E8C3C}"/>
              </a:ext>
            </a:extLst>
          </p:cNvPr>
          <p:cNvPicPr>
            <a:picLocks noChangeAspect="1"/>
          </p:cNvPicPr>
          <p:nvPr/>
        </p:nvPicPr>
        <p:blipFill>
          <a:blip r:embed="rId2"/>
          <a:stretch>
            <a:fillRect/>
          </a:stretch>
        </p:blipFill>
        <p:spPr>
          <a:xfrm>
            <a:off x="5466370" y="2494450"/>
            <a:ext cx="2270910" cy="3412571"/>
          </a:xfrm>
          <a:prstGeom prst="rect">
            <a:avLst/>
          </a:prstGeom>
        </p:spPr>
      </p:pic>
      <p:pic>
        <p:nvPicPr>
          <p:cNvPr id="4" name="Picture 3">
            <a:extLst>
              <a:ext uri="{FF2B5EF4-FFF2-40B4-BE49-F238E27FC236}">
                <a16:creationId xmlns:a16="http://schemas.microsoft.com/office/drawing/2014/main" id="{2FA32EBE-E380-E341-8E23-6D35554DA843}"/>
              </a:ext>
            </a:extLst>
          </p:cNvPr>
          <p:cNvPicPr>
            <a:picLocks noChangeAspect="1"/>
          </p:cNvPicPr>
          <p:nvPr/>
        </p:nvPicPr>
        <p:blipFill>
          <a:blip r:embed="rId3"/>
          <a:stretch>
            <a:fillRect/>
          </a:stretch>
        </p:blipFill>
        <p:spPr>
          <a:xfrm>
            <a:off x="8438459" y="2486035"/>
            <a:ext cx="1954576" cy="1625852"/>
          </a:xfrm>
          <a:prstGeom prst="rect">
            <a:avLst/>
          </a:prstGeom>
        </p:spPr>
      </p:pic>
      <p:pic>
        <p:nvPicPr>
          <p:cNvPr id="5" name="Picture 4">
            <a:extLst>
              <a:ext uri="{FF2B5EF4-FFF2-40B4-BE49-F238E27FC236}">
                <a16:creationId xmlns:a16="http://schemas.microsoft.com/office/drawing/2014/main" id="{C6473727-F5C6-7547-BBFD-F90FD7E1DA76}"/>
              </a:ext>
            </a:extLst>
          </p:cNvPr>
          <p:cNvPicPr>
            <a:picLocks noChangeAspect="1"/>
          </p:cNvPicPr>
          <p:nvPr/>
        </p:nvPicPr>
        <p:blipFill>
          <a:blip r:embed="rId4"/>
          <a:stretch>
            <a:fillRect/>
          </a:stretch>
        </p:blipFill>
        <p:spPr>
          <a:xfrm>
            <a:off x="8805478" y="4272754"/>
            <a:ext cx="1224123" cy="1634268"/>
          </a:xfrm>
          <a:prstGeom prst="rect">
            <a:avLst/>
          </a:prstGeom>
        </p:spPr>
      </p:pic>
    </p:spTree>
    <p:extLst>
      <p:ext uri="{BB962C8B-B14F-4D97-AF65-F5344CB8AC3E}">
        <p14:creationId xmlns:p14="http://schemas.microsoft.com/office/powerpoint/2010/main" val="304048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CB12C-1278-7D4A-A060-B36F32662A0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Experiment</a:t>
            </a:r>
          </a:p>
        </p:txBody>
      </p:sp>
      <p:sp>
        <p:nvSpPr>
          <p:cNvPr id="3" name="Content Placeholder 2">
            <a:extLst>
              <a:ext uri="{FF2B5EF4-FFF2-40B4-BE49-F238E27FC236}">
                <a16:creationId xmlns:a16="http://schemas.microsoft.com/office/drawing/2014/main" id="{995722E8-8952-2346-8CEE-B0518791C90F}"/>
              </a:ext>
            </a:extLst>
          </p:cNvPr>
          <p:cNvSpPr>
            <a:spLocks noGrp="1"/>
          </p:cNvSpPr>
          <p:nvPr>
            <p:ph idx="1"/>
          </p:nvPr>
        </p:nvSpPr>
        <p:spPr>
          <a:xfrm>
            <a:off x="1339362" y="5815698"/>
            <a:ext cx="9144000" cy="420001"/>
          </a:xfrm>
        </p:spPr>
        <p:txBody>
          <a:bodyPr vert="horz" lIns="91440" tIns="45720" rIns="91440" bIns="45720" rtlCol="0">
            <a:normAutofit/>
          </a:bodyPr>
          <a:lstStyle/>
          <a:p>
            <a:pPr marL="0" indent="0" algn="ctr">
              <a:buNone/>
            </a:pPr>
            <a:r>
              <a:rPr lang="en-US" sz="2000">
                <a:solidFill>
                  <a:srgbClr val="E7E6E6"/>
                </a:solidFill>
              </a:rPr>
              <a:t>Vary hetero- &amp; con-specific density and apply stratification treatment.</a:t>
            </a:r>
          </a:p>
        </p:txBody>
      </p:sp>
      <p:pic>
        <p:nvPicPr>
          <p:cNvPr id="9" name="Picture 8" descr="A picture containing indoor, lined, row, rack&#10;&#10;Description automatically generated">
            <a:extLst>
              <a:ext uri="{FF2B5EF4-FFF2-40B4-BE49-F238E27FC236}">
                <a16:creationId xmlns:a16="http://schemas.microsoft.com/office/drawing/2014/main" id="{BD0E0AE9-CBE4-CF4B-A048-26EA14E35498}"/>
              </a:ext>
            </a:extLst>
          </p:cNvPr>
          <p:cNvPicPr>
            <a:picLocks noChangeAspect="1"/>
          </p:cNvPicPr>
          <p:nvPr/>
        </p:nvPicPr>
        <p:blipFill rotWithShape="1">
          <a:blip r:embed="rId2"/>
          <a:srcRect l="11111"/>
          <a:stretch/>
        </p:blipFill>
        <p:spPr>
          <a:xfrm>
            <a:off x="320040" y="379647"/>
            <a:ext cx="3425609" cy="3853804"/>
          </a:xfrm>
          <a:prstGeom prst="rect">
            <a:avLst/>
          </a:prstGeom>
        </p:spPr>
      </p:pic>
      <p:pic>
        <p:nvPicPr>
          <p:cNvPr id="7" name="Picture 6" descr="A picture containing plant, garden, several&#10;&#10;Description automatically generated">
            <a:extLst>
              <a:ext uri="{FF2B5EF4-FFF2-40B4-BE49-F238E27FC236}">
                <a16:creationId xmlns:a16="http://schemas.microsoft.com/office/drawing/2014/main" id="{D85AE590-8523-924B-A27C-4E09406BD003}"/>
              </a:ext>
            </a:extLst>
          </p:cNvPr>
          <p:cNvPicPr>
            <a:picLocks noChangeAspect="1"/>
          </p:cNvPicPr>
          <p:nvPr/>
        </p:nvPicPr>
        <p:blipFill rotWithShape="1">
          <a:blip r:embed="rId3"/>
          <a:srcRect r="11133"/>
          <a:stretch/>
        </p:blipFill>
        <p:spPr>
          <a:xfrm>
            <a:off x="4385729" y="374829"/>
            <a:ext cx="3433324" cy="3863441"/>
          </a:xfrm>
          <a:prstGeom prst="rect">
            <a:avLst/>
          </a:prstGeom>
        </p:spPr>
      </p:pic>
      <p:cxnSp>
        <p:nvCxnSpPr>
          <p:cNvPr id="66" name="Straight Connector 3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flower, plant, bouquet&#10;&#10;Description automatically generated">
            <a:extLst>
              <a:ext uri="{FF2B5EF4-FFF2-40B4-BE49-F238E27FC236}">
                <a16:creationId xmlns:a16="http://schemas.microsoft.com/office/drawing/2014/main" id="{1BFB6152-A248-CB43-A3C7-5AC2E00E7D75}"/>
              </a:ext>
            </a:extLst>
          </p:cNvPr>
          <p:cNvPicPr>
            <a:picLocks noChangeAspect="1"/>
          </p:cNvPicPr>
          <p:nvPr/>
        </p:nvPicPr>
        <p:blipFill>
          <a:blip r:embed="rId4"/>
          <a:stretch>
            <a:fillRect/>
          </a:stretch>
        </p:blipFill>
        <p:spPr>
          <a:xfrm rot="5400000">
            <a:off x="8162864" y="829749"/>
            <a:ext cx="3997637" cy="2998227"/>
          </a:xfrm>
          <a:prstGeom prst="rect">
            <a:avLst/>
          </a:prstGeom>
        </p:spPr>
      </p:pic>
      <p:cxnSp>
        <p:nvCxnSpPr>
          <p:cNvPr id="67" name="Straight Connector 3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940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438</Words>
  <Application>Microsoft Macintosh PowerPoint</Application>
  <PresentationFormat>Widescreen</PresentationFormat>
  <Paragraphs>31</Paragraphs>
  <Slides>14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Seasonal priority effects (appear to) contribute to the competitive dominance of invasive Hesperis matronalis  </vt:lpstr>
      <vt:lpstr>Hesperis matronalis (Brassicaceae)   “Dames Rocket”, “Garden Phlox”</vt:lpstr>
      <vt:lpstr>PowerPoint Presentation</vt:lpstr>
      <vt:lpstr>Seasonal priority effects</vt:lpstr>
      <vt:lpstr>PowerPoint Presentation</vt:lpstr>
      <vt:lpstr>PowerPoint Presentation</vt:lpstr>
      <vt:lpstr>PowerPoint Presentation</vt:lpstr>
      <vt:lpstr>Cryptotaenia canadensis “Honewort”</vt:lpstr>
      <vt:lpstr>Experiment</vt:lpstr>
      <vt:lpstr>PowerPoint Presentation</vt:lpstr>
      <vt:lpstr>PowerPoint Presentation</vt:lpstr>
      <vt:lpstr>PowerPoint Presentation</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Seasonal priority effects (appear to) contribute to the competitive dominance of invasive Hesperis matronalis  </dc:title>
  <dc:creator>Buonaiuto, Daniel</dc:creator>
  <cp:lastModifiedBy>Buonaiuto, Daniel</cp:lastModifiedBy>
  <cp:revision>2</cp:revision>
  <dcterms:created xsi:type="dcterms:W3CDTF">2021-03-23T16:20:33Z</dcterms:created>
  <dcterms:modified xsi:type="dcterms:W3CDTF">2021-03-23T16:34:56Z</dcterms:modified>
</cp:coreProperties>
</file>